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Alegreya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legreyaSans-bold.fntdata"/><Relationship Id="rId23" Type="http://schemas.openxmlformats.org/officeDocument/2006/relationships/font" Target="fonts/Alegreya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legreyaSans-boldItalic.fntdata"/><Relationship Id="rId25" Type="http://schemas.openxmlformats.org/officeDocument/2006/relationships/font" Target="fonts/Alegreya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7e9de4ad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7e9de4ad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a9b56eaf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a9b56eaf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7e9de4ad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7e9de4ad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a9b56eaf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a9b56eaf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030da772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030da772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030da772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030da772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030da772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030da77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023db6a1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023db6a1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7852693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7852693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78526933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78526933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Qemu – a generic and open source machine emulator and virtualizer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a9b56eaf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a9b56eaf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785288e5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785288e5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023db6a1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023db6a1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6300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➢"/>
            </a:pPr>
            <a:r>
              <a:rPr lang="fr" sz="1200">
                <a:solidFill>
                  <a:srgbClr val="FF0000"/>
                </a:solidFill>
              </a:rPr>
              <a:t>we need security and containment of sessions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7952d4847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7952d4847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023db6a1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023db6a1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7952d4847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7952d4847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github.com/orel33/qemunet" TargetMode="External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11" Type="http://schemas.openxmlformats.org/officeDocument/2006/relationships/image" Target="../media/image20.png"/><Relationship Id="rId10" Type="http://schemas.openxmlformats.org/officeDocument/2006/relationships/image" Target="../media/image8.pn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43550"/>
            <a:ext cx="8520600" cy="20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Internship carried out by</a:t>
            </a:r>
            <a:endParaRPr sz="11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 </a:t>
            </a:r>
            <a:r>
              <a:rPr b="1" lang="fr" sz="1100"/>
              <a:t>Guillaume BIENFAIT</a:t>
            </a:r>
            <a:endParaRPr b="1" sz="11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M1 Info @ UBx</a:t>
            </a:r>
            <a:endParaRPr sz="11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2021-2022</a:t>
            </a:r>
            <a:endParaRPr sz="1100"/>
          </a:p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/>
              <a:t>Supervised by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/>
              <a:t> </a:t>
            </a:r>
            <a:r>
              <a:rPr b="1" lang="fr" sz="1100"/>
              <a:t>Aurelien ESNARD</a:t>
            </a:r>
            <a:r>
              <a:rPr lang="fr" sz="1100"/>
              <a:t> &amp; </a:t>
            </a:r>
            <a:r>
              <a:rPr b="1" lang="fr" sz="1100"/>
              <a:t>Abdou GUERMOUCHE</a:t>
            </a:r>
            <a:endParaRPr b="1" sz="11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/>
              <a:t>With technical support of</a:t>
            </a:r>
            <a:endParaRPr sz="11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Christophe DELMON</a:t>
            </a:r>
            <a:endParaRPr sz="1100"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28631" l="0" r="0" t="29404"/>
          <a:stretch/>
        </p:blipFill>
        <p:spPr>
          <a:xfrm>
            <a:off x="3355101" y="95500"/>
            <a:ext cx="2433810" cy="10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302" y="1262750"/>
            <a:ext cx="2005400" cy="1309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/>
        </p:nvSpPr>
        <p:spPr>
          <a:xfrm>
            <a:off x="311700" y="1218850"/>
            <a:ext cx="8265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Connect frontend </a:t>
            </a:r>
            <a:r>
              <a:rPr i="1" lang="fr"/>
              <a:t>xterm.js</a:t>
            </a:r>
            <a:r>
              <a:rPr lang="fr"/>
              <a:t> terminals with backend pty instances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Import/Export a topology file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Some issues to fix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Inputs/outputs do not center when changed sides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Curved connections do not connect correctly when the input is to the right of the switch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Hosts can have the same name (identification issue)</a:t>
            </a:r>
            <a:endParaRPr/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141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QemuWeb – To Do</a:t>
            </a:r>
            <a:endParaRPr/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974" y="868225"/>
            <a:ext cx="6212050" cy="388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>
            <p:ph type="title"/>
          </p:nvPr>
        </p:nvSpPr>
        <p:spPr>
          <a:xfrm>
            <a:off x="311700" y="141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QemuWeb – Short Demo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/>
        </p:nvSpPr>
        <p:spPr>
          <a:xfrm>
            <a:off x="2805600" y="724625"/>
            <a:ext cx="353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700"/>
              <a:t>T</a:t>
            </a:r>
            <a:r>
              <a:rPr i="1" lang="fr" sz="1700"/>
              <a:t>hank you for listening!</a:t>
            </a:r>
            <a:endParaRPr i="1" sz="17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225" y="1536850"/>
            <a:ext cx="3961551" cy="258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285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Appendix</a:t>
            </a:r>
            <a:endParaRPr/>
          </a:p>
        </p:txBody>
      </p:sp>
      <p:sp>
        <p:nvSpPr>
          <p:cNvPr id="193" name="Google Shape;19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311700" y="18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Mode – create &amp; modify virtual network topology</a:t>
            </a:r>
            <a:endParaRPr/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63" y="758000"/>
            <a:ext cx="6732077" cy="420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311700" y="18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Mode – Host Settings</a:t>
            </a:r>
            <a:endParaRPr/>
          </a:p>
        </p:txBody>
      </p:sp>
      <p:sp>
        <p:nvSpPr>
          <p:cNvPr id="206" name="Google Shape;20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63" y="758000"/>
            <a:ext cx="6783677" cy="423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185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Execution Mode (Network Emulation)</a:t>
            </a:r>
            <a:endParaRPr/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875" y="758000"/>
            <a:ext cx="6856248" cy="428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166300"/>
            <a:ext cx="476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Security Issues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11700" y="885050"/>
            <a:ext cx="61980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17">
                <a:solidFill>
                  <a:schemeClr val="dk1"/>
                </a:solidFill>
              </a:rPr>
              <a:t>What </a:t>
            </a:r>
            <a:r>
              <a:rPr lang="fr" sz="1417">
                <a:solidFill>
                  <a:schemeClr val="dk1"/>
                </a:solidFill>
              </a:rPr>
              <a:t>if a remote client…</a:t>
            </a:r>
            <a:endParaRPr sz="1417">
              <a:solidFill>
                <a:schemeClr val="dk1"/>
              </a:solidFill>
            </a:endParaRPr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4389450" y="3391800"/>
            <a:ext cx="43122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Char char="➢"/>
            </a:pPr>
            <a:r>
              <a:rPr lang="fr" sz="1450">
                <a:solidFill>
                  <a:schemeClr val="dk1"/>
                </a:solidFill>
              </a:rPr>
              <a:t>We have to confine users in separated </a:t>
            </a:r>
            <a:r>
              <a:rPr i="1" lang="fr" sz="1450">
                <a:solidFill>
                  <a:schemeClr val="dk1"/>
                </a:solidFill>
              </a:rPr>
              <a:t>jails</a:t>
            </a:r>
            <a:r>
              <a:rPr lang="fr" sz="1450">
                <a:solidFill>
                  <a:schemeClr val="dk1"/>
                </a:solidFill>
              </a:rPr>
              <a:t> and give them </a:t>
            </a:r>
            <a:r>
              <a:rPr lang="fr" sz="1450">
                <a:solidFill>
                  <a:schemeClr val="dk1"/>
                </a:solidFill>
              </a:rPr>
              <a:t>only</a:t>
            </a:r>
            <a:r>
              <a:rPr lang="fr" sz="1450">
                <a:solidFill>
                  <a:schemeClr val="dk1"/>
                </a:solidFill>
              </a:rPr>
              <a:t> a restricted environment</a:t>
            </a:r>
            <a:endParaRPr sz="1450">
              <a:solidFill>
                <a:schemeClr val="dk1"/>
              </a:solidFill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634700" y="1280600"/>
            <a:ext cx="45438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86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❏"/>
            </a:pPr>
            <a:r>
              <a:rPr lang="fr" sz="1417">
                <a:solidFill>
                  <a:schemeClr val="dk1"/>
                </a:solidFill>
              </a:rPr>
              <a:t>can run network commands on server machine?</a:t>
            </a:r>
            <a:endParaRPr sz="1417">
              <a:solidFill>
                <a:schemeClr val="dk1"/>
              </a:solidFill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❏"/>
            </a:pPr>
            <a:r>
              <a:rPr lang="fr" sz="1417">
                <a:solidFill>
                  <a:schemeClr val="dk1"/>
                </a:solidFill>
              </a:rPr>
              <a:t>can see and modify others files?</a:t>
            </a:r>
            <a:endParaRPr sz="1417">
              <a:solidFill>
                <a:schemeClr val="dk1"/>
              </a:solidFill>
            </a:endParaRPr>
          </a:p>
          <a:p>
            <a:pPr indent="-3186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8"/>
              <a:buChar char="❏"/>
            </a:pPr>
            <a:r>
              <a:rPr lang="fr" sz="1417">
                <a:solidFill>
                  <a:schemeClr val="dk1"/>
                </a:solidFill>
              </a:rPr>
              <a:t>had root access to the server machine?</a:t>
            </a:r>
            <a:endParaRPr sz="1417">
              <a:solidFill>
                <a:schemeClr val="dk1"/>
              </a:solidFill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900" y="1729513"/>
            <a:ext cx="4208400" cy="10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00" y="2760700"/>
            <a:ext cx="3584334" cy="201618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73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592525" y="1296150"/>
            <a:ext cx="3445800" cy="28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Context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Architecture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Webterm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/>
              <a:t>Current Status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350" y="1260000"/>
            <a:ext cx="5081702" cy="327283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539000" y="1941475"/>
            <a:ext cx="2719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# Topology: LAN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#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#   opeth   grave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#      \    /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#       [s1]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#      /    \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#    syl   immortal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SWITCH s1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HOST debian  immortal s1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HOST debian  opeth    s1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HOST debian  syl      s1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HOST debian  grave    s1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08225"/>
            <a:ext cx="572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 – QemuNet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882200"/>
            <a:ext cx="85206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10">
                <a:solidFill>
                  <a:srgbClr val="24292F"/>
                </a:solidFill>
                <a:highlight>
                  <a:srgbClr val="FFFFFF"/>
                </a:highlight>
              </a:rPr>
              <a:t>A solution based on virtualization to learn network (routing, firewall, …) </a:t>
            </a:r>
            <a:endParaRPr b="1" sz="121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10">
                <a:solidFill>
                  <a:srgbClr val="24292F"/>
                </a:solidFill>
                <a:highlight>
                  <a:srgbClr val="FFFFFF"/>
                </a:highlight>
              </a:rPr>
              <a:t>⇒ a light shell script based on </a:t>
            </a:r>
            <a:r>
              <a:rPr i="1" lang="fr" sz="1210">
                <a:solidFill>
                  <a:srgbClr val="24292F"/>
                </a:solidFill>
                <a:highlight>
                  <a:srgbClr val="FFFFFF"/>
                </a:highlight>
              </a:rPr>
              <a:t>Qemu Virtual Machine</a:t>
            </a:r>
            <a:r>
              <a:rPr lang="fr" sz="1210">
                <a:solidFill>
                  <a:srgbClr val="24292F"/>
                </a:solidFill>
                <a:highlight>
                  <a:srgbClr val="FFFFFF"/>
                </a:highlight>
              </a:rPr>
              <a:t> and </a:t>
            </a:r>
            <a:r>
              <a:rPr i="1" lang="fr" sz="1210">
                <a:solidFill>
                  <a:srgbClr val="24292F"/>
                </a:solidFill>
                <a:highlight>
                  <a:srgbClr val="FFFFFF"/>
                </a:highlight>
              </a:rPr>
              <a:t>VDE Virtual Switch</a:t>
            </a:r>
            <a:r>
              <a:rPr lang="fr" sz="1210">
                <a:solidFill>
                  <a:srgbClr val="24292F"/>
                </a:solidFill>
                <a:highlight>
                  <a:srgbClr val="FFFFFF"/>
                </a:highlight>
              </a:rPr>
              <a:t> </a:t>
            </a:r>
            <a:endParaRPr i="1" sz="121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50" y="2012550"/>
            <a:ext cx="4142200" cy="278594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69050" y="4550200"/>
            <a:ext cx="36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⇒ </a:t>
            </a:r>
            <a:r>
              <a:rPr lang="fr" u="sng">
                <a:solidFill>
                  <a:schemeClr val="hlink"/>
                </a:solidFill>
                <a:hlinkClick r:id="rId4"/>
              </a:rPr>
              <a:t>https://github.com/orel33/qemunet</a:t>
            </a:r>
            <a:r>
              <a:rPr lang="fr"/>
              <a:t> 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539000" y="1580500"/>
            <a:ext cx="334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</a:rPr>
              <a:t>(</a:t>
            </a:r>
            <a:r>
              <a:rPr lang="fr" sz="1200">
                <a:solidFill>
                  <a:srgbClr val="0000FF"/>
                </a:solidFill>
              </a:rPr>
              <a:t>1) </a:t>
            </a:r>
            <a:r>
              <a:rPr lang="fr" sz="1200">
                <a:solidFill>
                  <a:srgbClr val="0000FF"/>
                </a:solidFill>
              </a:rPr>
              <a:t>describe your own network topology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397850" y="1572175"/>
            <a:ext cx="466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FF"/>
                </a:solidFill>
              </a:rPr>
              <a:t>(2) start your virtual network (as root), break it, and start again… </a:t>
            </a:r>
            <a:endParaRPr sz="1200">
              <a:solidFill>
                <a:srgbClr val="0000FF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1275" y="1984652"/>
            <a:ext cx="1665725" cy="107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919975"/>
            <a:ext cx="8520600" cy="36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Former solution based on SSH + TMux used by students during COVID period!!!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63" y="2321400"/>
            <a:ext cx="4554475" cy="26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87900" y="1539075"/>
            <a:ext cx="653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$ ssh cremi                  # connect cremi gateway</a:t>
            </a:r>
            <a:br>
              <a:rPr lang="fr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$ ssh &lt;host&gt;                 # need to wake up &lt;host&gt; remotely if needed</a:t>
            </a:r>
            <a:br>
              <a:rPr lang="fr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/net/ens/qemunet/qemunet.sh -b -d tmux -t /net/ens/qemunet/demo/lan.topo</a:t>
            </a:r>
            <a:br>
              <a:rPr lang="fr" sz="10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fr" sz="1000">
                <a:latin typeface="Courier New"/>
                <a:ea typeface="Courier New"/>
                <a:cs typeface="Courier New"/>
                <a:sym typeface="Courier New"/>
              </a:rPr>
              <a:t>$ tmux a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16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 – How to use QemuNet at Home?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16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 – QemuWeb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798625"/>
            <a:ext cx="8520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fr" sz="1200">
                <a:solidFill>
                  <a:schemeClr val="dk1"/>
                </a:solidFill>
              </a:rPr>
              <a:t>My Internship </a:t>
            </a:r>
            <a:r>
              <a:rPr lang="fr" sz="1200">
                <a:solidFill>
                  <a:schemeClr val="dk1"/>
                </a:solidFill>
              </a:rPr>
              <a:t>– develop a web version of QemuNet → allow students to use QemuNet from a simple browser…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321725"/>
            <a:ext cx="8520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Related Softwares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75" y="1820625"/>
            <a:ext cx="3497176" cy="2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89475" y="4364175"/>
            <a:ext cx="349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Filius Network Simulator (standalone software)</a:t>
            </a:r>
            <a:endParaRPr i="1" sz="10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775" y="1765513"/>
            <a:ext cx="3497174" cy="254533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5020774" y="4364175"/>
            <a:ext cx="345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/>
              <a:t>PT Anywhere (web app based on Cisco solution)</a:t>
            </a:r>
            <a:endParaRPr i="1" sz="1000"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16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– C</a:t>
            </a:r>
            <a:r>
              <a:rPr lang="fr"/>
              <a:t>lient-Server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4300675"/>
            <a:ext cx="85206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500" u="sng">
                <a:solidFill>
                  <a:schemeClr val="dk1"/>
                </a:solidFill>
              </a:rPr>
              <a:t>Requirements</a:t>
            </a:r>
            <a:r>
              <a:rPr lang="fr" sz="1500">
                <a:solidFill>
                  <a:schemeClr val="dk1"/>
                </a:solidFill>
              </a:rPr>
              <a:t>: Performance (WebSocket), HTTPS, Authentication (OpenID), Security Issues, </a:t>
            </a:r>
            <a:r>
              <a:rPr lang="fr" sz="1500">
                <a:solidFill>
                  <a:schemeClr val="dk1"/>
                </a:solidFill>
              </a:rPr>
              <a:t>Deployment</a:t>
            </a:r>
            <a:r>
              <a:rPr lang="fr" sz="1500">
                <a:solidFill>
                  <a:schemeClr val="dk1"/>
                </a:solidFill>
              </a:rPr>
              <a:t> at CREMI, ..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6208150" y="1545925"/>
            <a:ext cx="2533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Handle multiple users (a single session by user)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Run a virtual network session (based on Qemunet)</a:t>
            </a:r>
            <a:endParaRPr sz="1200"/>
          </a:p>
          <a:p>
            <a:pPr indent="-95249" lvl="0" marL="224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Ensure the persistence of a session (e.g. network failure)</a:t>
            </a:r>
            <a:endParaRPr sz="1200"/>
          </a:p>
          <a:p>
            <a:pPr indent="-95249" lvl="0" marL="224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P</a:t>
            </a:r>
            <a:r>
              <a:rPr lang="fr" sz="1200"/>
              <a:t>reserve the integrity of the host machine (security issue)</a:t>
            </a:r>
            <a:endParaRPr sz="1200">
              <a:solidFill>
                <a:srgbClr val="FF0000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363" y="2024038"/>
            <a:ext cx="1095424" cy="10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050" y="2010000"/>
            <a:ext cx="1123500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09500" y="1915375"/>
            <a:ext cx="198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Design a virtual network topology</a:t>
            </a:r>
            <a:endParaRPr sz="1200"/>
          </a:p>
          <a:p>
            <a:pPr indent="-95249" lvl="0" marL="224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Host &amp; Switch settings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71449" lvl="0" marL="224999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r" sz="1200"/>
              <a:t>Display and interact with virtual machine via web terminals</a:t>
            </a:r>
            <a:endParaRPr sz="1200"/>
          </a:p>
        </p:txBody>
      </p:sp>
      <p:cxnSp>
        <p:nvCxnSpPr>
          <p:cNvPr id="109" name="Google Shape;109;p18"/>
          <p:cNvCxnSpPr/>
          <p:nvPr/>
        </p:nvCxnSpPr>
        <p:spPr>
          <a:xfrm>
            <a:off x="4386650" y="1074675"/>
            <a:ext cx="5700" cy="290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1134575" y="936700"/>
            <a:ext cx="19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80000"/>
                </a:solidFill>
              </a:rPr>
              <a:t>client-side (frontend)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420875" y="936700"/>
            <a:ext cx="19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155CC"/>
                </a:solidFill>
              </a:rPr>
              <a:t>server</a:t>
            </a:r>
            <a:r>
              <a:rPr lang="fr">
                <a:solidFill>
                  <a:srgbClr val="1155CC"/>
                </a:solidFill>
              </a:rPr>
              <a:t>-side (backend)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824" y="4496612"/>
            <a:ext cx="1443697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285" y="4459685"/>
            <a:ext cx="592125" cy="59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550" y="4607600"/>
            <a:ext cx="726210" cy="4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6">
            <a:alphaModFix/>
          </a:blip>
          <a:srcRect b="5083" l="5258" r="3923" t="17773"/>
          <a:stretch/>
        </p:blipFill>
        <p:spPr>
          <a:xfrm>
            <a:off x="5582550" y="4671149"/>
            <a:ext cx="852625" cy="31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5663" y="4677900"/>
            <a:ext cx="852625" cy="30353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5768125" y="807400"/>
            <a:ext cx="19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1155CC"/>
                </a:solidFill>
              </a:rPr>
              <a:t>Backend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1204750" y="807400"/>
            <a:ext cx="190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980000"/>
                </a:solidFill>
              </a:rPr>
              <a:t>Front</a:t>
            </a:r>
            <a:r>
              <a:rPr b="1" lang="fr">
                <a:solidFill>
                  <a:srgbClr val="980000"/>
                </a:solidFill>
              </a:rPr>
              <a:t>end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68851" y="4717575"/>
            <a:ext cx="852624" cy="2242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9"/>
          <p:cNvCxnSpPr/>
          <p:nvPr/>
        </p:nvCxnSpPr>
        <p:spPr>
          <a:xfrm flipH="1">
            <a:off x="4567100" y="912150"/>
            <a:ext cx="6300" cy="41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" name="Google Shape;126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026" y="4383491"/>
            <a:ext cx="626425" cy="6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38947" y="4383487"/>
            <a:ext cx="442419" cy="6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141725"/>
            <a:ext cx="598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– Overview</a:t>
            </a:r>
            <a:endParaRPr/>
          </a:p>
        </p:txBody>
      </p:sp>
      <p:cxnSp>
        <p:nvCxnSpPr>
          <p:cNvPr id="129" name="Google Shape;129;p19"/>
          <p:cNvCxnSpPr/>
          <p:nvPr/>
        </p:nvCxnSpPr>
        <p:spPr>
          <a:xfrm>
            <a:off x="6719875" y="1353300"/>
            <a:ext cx="900" cy="23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0" name="Google Shape;130;p19"/>
          <p:cNvSpPr txBox="1"/>
          <p:nvPr/>
        </p:nvSpPr>
        <p:spPr>
          <a:xfrm>
            <a:off x="4966200" y="1207600"/>
            <a:ext cx="133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Web</a:t>
            </a:r>
            <a:endParaRPr sz="1000"/>
          </a:p>
        </p:txBody>
      </p:sp>
      <p:sp>
        <p:nvSpPr>
          <p:cNvPr id="131" name="Google Shape;131;p19"/>
          <p:cNvSpPr txBox="1"/>
          <p:nvPr/>
        </p:nvSpPr>
        <p:spPr>
          <a:xfrm>
            <a:off x="7239675" y="1207600"/>
            <a:ext cx="133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App</a:t>
            </a:r>
            <a:endParaRPr sz="10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7388" y="1665973"/>
            <a:ext cx="3337923" cy="187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5078102" y="2105800"/>
            <a:ext cx="1106400" cy="1247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/>
        </p:nvSpPr>
        <p:spPr>
          <a:xfrm>
            <a:off x="5283475" y="2483050"/>
            <a:ext cx="72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Node.js Web Server</a:t>
            </a:r>
            <a:endParaRPr sz="1000"/>
          </a:p>
        </p:txBody>
      </p:sp>
      <p:cxnSp>
        <p:nvCxnSpPr>
          <p:cNvPr id="135" name="Google Shape;135;p19"/>
          <p:cNvCxnSpPr>
            <a:stCxn id="132" idx="0"/>
            <a:endCxn id="133" idx="0"/>
          </p:cNvCxnSpPr>
          <p:nvPr/>
        </p:nvCxnSpPr>
        <p:spPr>
          <a:xfrm flipH="1" rot="-5400000">
            <a:off x="3673899" y="148423"/>
            <a:ext cx="439800" cy="3474900"/>
          </a:xfrm>
          <a:prstGeom prst="curvedConnector3">
            <a:avLst>
              <a:gd fmla="val -44656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6" name="Google Shape;136;p19"/>
          <p:cNvSpPr txBox="1"/>
          <p:nvPr/>
        </p:nvSpPr>
        <p:spPr>
          <a:xfrm>
            <a:off x="4145700" y="1207600"/>
            <a:ext cx="85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highlight>
                  <a:schemeClr val="lt1"/>
                </a:highlight>
              </a:rPr>
              <a:t>HTTPS</a:t>
            </a:r>
            <a:endParaRPr sz="1100">
              <a:solidFill>
                <a:srgbClr val="666666"/>
              </a:solidFill>
              <a:highlight>
                <a:schemeClr val="lt1"/>
              </a:highlight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7278175" y="2324700"/>
            <a:ext cx="500400" cy="224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</a:rPr>
              <a:t>$_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7943650" y="2324700"/>
            <a:ext cx="500400" cy="224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</a:rPr>
              <a:t>$_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7278175" y="2655225"/>
            <a:ext cx="500400" cy="224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</a:rPr>
              <a:t>$_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7943650" y="2655225"/>
            <a:ext cx="500400" cy="224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solidFill>
                  <a:schemeClr val="lt1"/>
                </a:solidFill>
              </a:rPr>
              <a:t>$_</a:t>
            </a:r>
            <a:endParaRPr sz="700">
              <a:solidFill>
                <a:schemeClr val="lt1"/>
              </a:solidFill>
            </a:endParaRPr>
          </a:p>
        </p:txBody>
      </p:sp>
      <p:cxnSp>
        <p:nvCxnSpPr>
          <p:cNvPr id="141" name="Google Shape;141;p19"/>
          <p:cNvCxnSpPr>
            <a:stCxn id="133" idx="6"/>
          </p:cNvCxnSpPr>
          <p:nvPr/>
        </p:nvCxnSpPr>
        <p:spPr>
          <a:xfrm>
            <a:off x="6184502" y="2729350"/>
            <a:ext cx="992400" cy="19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19"/>
          <p:cNvSpPr txBox="1"/>
          <p:nvPr/>
        </p:nvSpPr>
        <p:spPr>
          <a:xfrm>
            <a:off x="6305025" y="2443963"/>
            <a:ext cx="85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highlight>
                  <a:schemeClr val="lt1"/>
                </a:highlight>
              </a:rPr>
              <a:t>ptySpawn()</a:t>
            </a:r>
            <a:endParaRPr sz="900">
              <a:highlight>
                <a:schemeClr val="lt1"/>
              </a:highlight>
            </a:endParaRPr>
          </a:p>
        </p:txBody>
      </p:sp>
      <p:cxnSp>
        <p:nvCxnSpPr>
          <p:cNvPr id="143" name="Google Shape;143;p19"/>
          <p:cNvCxnSpPr>
            <a:stCxn id="144" idx="2"/>
          </p:cNvCxnSpPr>
          <p:nvPr/>
        </p:nvCxnSpPr>
        <p:spPr>
          <a:xfrm flipH="1" rot="-5400000">
            <a:off x="2958000" y="2476400"/>
            <a:ext cx="1131000" cy="21000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5" name="Google Shape;145;p19"/>
          <p:cNvCxnSpPr>
            <a:endCxn id="146" idx="2"/>
          </p:cNvCxnSpPr>
          <p:nvPr/>
        </p:nvCxnSpPr>
        <p:spPr>
          <a:xfrm flipH="1" rot="10800000">
            <a:off x="4567025" y="3139650"/>
            <a:ext cx="3262200" cy="9522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19"/>
          <p:cNvSpPr txBox="1"/>
          <p:nvPr/>
        </p:nvSpPr>
        <p:spPr>
          <a:xfrm>
            <a:off x="7379525" y="2878050"/>
            <a:ext cx="89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44" name="Google Shape;144;p19"/>
          <p:cNvSpPr/>
          <p:nvPr/>
        </p:nvSpPr>
        <p:spPr>
          <a:xfrm>
            <a:off x="1716600" y="2191700"/>
            <a:ext cx="1513800" cy="769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4075800" y="3737400"/>
            <a:ext cx="99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highlight>
                  <a:schemeClr val="lt1"/>
                </a:highlight>
              </a:rPr>
              <a:t>WebSocket</a:t>
            </a:r>
            <a:endParaRPr sz="1100">
              <a:solidFill>
                <a:srgbClr val="66666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311700" y="141725"/>
            <a:ext cx="669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WebTerm – Proof-of-Concept for QemuWeb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5784700" y="1470225"/>
            <a:ext cx="2713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fr" sz="1200">
                <a:solidFill>
                  <a:schemeClr val="dk1"/>
                </a:solidFill>
              </a:rPr>
              <a:t>Display and interact with multiple remote terminals (based on </a:t>
            </a:r>
            <a:r>
              <a:rPr i="1" lang="fr" sz="1200">
                <a:solidFill>
                  <a:schemeClr val="dk1"/>
                </a:solidFill>
              </a:rPr>
              <a:t>xterm.js</a:t>
            </a:r>
            <a:r>
              <a:rPr lang="fr" sz="1200">
                <a:solidFill>
                  <a:schemeClr val="dk1"/>
                </a:solidFill>
              </a:rPr>
              <a:t>)  </a:t>
            </a:r>
            <a:r>
              <a:rPr lang="fr" sz="900">
                <a:solidFill>
                  <a:schemeClr val="dk1"/>
                </a:solidFill>
              </a:rPr>
              <a:t>✅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fr" sz="1200">
                <a:solidFill>
                  <a:schemeClr val="dk1"/>
                </a:solidFill>
              </a:rPr>
              <a:t>Performance achieved using WebSocket technology (</a:t>
            </a:r>
            <a:r>
              <a:rPr i="1" lang="fr" sz="1200">
                <a:solidFill>
                  <a:schemeClr val="dk1"/>
                </a:solidFill>
              </a:rPr>
              <a:t>socket.io</a:t>
            </a:r>
            <a:r>
              <a:rPr lang="fr" sz="1200">
                <a:solidFill>
                  <a:schemeClr val="dk1"/>
                </a:solidFill>
              </a:rPr>
              <a:t>) </a:t>
            </a:r>
            <a:r>
              <a:rPr lang="fr" sz="900">
                <a:solidFill>
                  <a:schemeClr val="dk1"/>
                </a:solidFill>
              </a:rPr>
              <a:t>✅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fr" sz="1200">
                <a:solidFill>
                  <a:schemeClr val="dk1"/>
                </a:solidFill>
              </a:rPr>
              <a:t>Ensure persistence of multiple sessions (</a:t>
            </a:r>
            <a:r>
              <a:rPr i="1" lang="fr" sz="1200">
                <a:solidFill>
                  <a:schemeClr val="dk1"/>
                </a:solidFill>
              </a:rPr>
              <a:t>tmux</a:t>
            </a:r>
            <a:r>
              <a:rPr lang="fr" sz="1200">
                <a:solidFill>
                  <a:schemeClr val="dk1"/>
                </a:solidFill>
              </a:rPr>
              <a:t>) </a:t>
            </a:r>
            <a:r>
              <a:rPr lang="fr" sz="1000">
                <a:solidFill>
                  <a:srgbClr val="3A1603"/>
                </a:solidFill>
                <a:latin typeface="Alegreya Sans"/>
                <a:ea typeface="Alegreya Sans"/>
                <a:cs typeface="Alegreya Sans"/>
                <a:sym typeface="Alegreya Sans"/>
              </a:rPr>
              <a:t>🔶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fr" sz="1200">
                <a:solidFill>
                  <a:schemeClr val="dk1"/>
                </a:solidFill>
              </a:rPr>
              <a:t>Security Issues: session containment in a harmless jail (</a:t>
            </a:r>
            <a:r>
              <a:rPr i="1" lang="fr" sz="1200">
                <a:solidFill>
                  <a:schemeClr val="dk1"/>
                </a:solidFill>
              </a:rPr>
              <a:t>firejail</a:t>
            </a:r>
            <a:r>
              <a:rPr lang="fr" sz="1200">
                <a:solidFill>
                  <a:schemeClr val="dk1"/>
                </a:solidFill>
              </a:rPr>
              <a:t>) </a:t>
            </a:r>
            <a:r>
              <a:rPr lang="fr" sz="800">
                <a:solidFill>
                  <a:schemeClr val="dk1"/>
                </a:solidFill>
              </a:rPr>
              <a:t>❌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463725" y="741075"/>
            <a:ext cx="8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</a:t>
            </a:r>
            <a:r>
              <a:rPr b="1" lang="fr"/>
              <a:t>reliminary Project</a:t>
            </a:r>
            <a:r>
              <a:rPr lang="fr"/>
              <a:t> – just runs an interactive shell (on a remote server) and plays with it in your browser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15" y="1341926"/>
            <a:ext cx="5055585" cy="29133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311700" y="4455675"/>
            <a:ext cx="855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Idea – </a:t>
            </a:r>
            <a:r>
              <a:rPr lang="fr"/>
              <a:t>deploy it on the web to </a:t>
            </a:r>
            <a:r>
              <a:rPr lang="fr"/>
              <a:t>help students to learn basic Linux commands at home (in a sandbox)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311700" y="141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QemuWeb – Current Status</a:t>
            </a:r>
            <a:endParaRPr/>
          </a:p>
        </p:txBody>
      </p:sp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49828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311700" y="966100"/>
            <a:ext cx="6117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Design Mode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edit a virtual network topology → interconnect hosts and switches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host &amp; switch s</a:t>
            </a:r>
            <a:r>
              <a:rPr lang="fr">
                <a:solidFill>
                  <a:schemeClr val="dk1"/>
                </a:solidFill>
              </a:rPr>
              <a:t>ettings (system, name, interfaces, …)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Execution Mode (true host &amp; network emulation)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components terminal can be displayed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Terminals are movable and resizable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00" y="3051625"/>
            <a:ext cx="2853677" cy="17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163" y="3051625"/>
            <a:ext cx="2853677" cy="17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225" y="3051627"/>
            <a:ext cx="2853677" cy="178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